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813" r:id="rId2"/>
  </p:sldIdLst>
  <p:sldSz cx="19007138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9D"/>
    <a:srgbClr val="FFF3F3"/>
    <a:srgbClr val="C0C0C0"/>
    <a:srgbClr val="F1F6E7"/>
    <a:srgbClr val="EDF2E0"/>
    <a:srgbClr val="C0DCA6"/>
    <a:srgbClr val="20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7112-02A3-49F4-AC6F-D98A20FA3D17}" type="datetimeFigureOut">
              <a:rPr lang="de-DE" smtClean="0"/>
              <a:t>31.10.23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B20CD-43D7-44A8-A066-909259F0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40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94236-BB92-401C-8826-214C8858415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29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CC02E7A-AFFD-4C6C-BAE8-8148B5B01FE0}"/>
              </a:ext>
            </a:extLst>
          </p:cNvPr>
          <p:cNvCxnSpPr>
            <a:cxnSpLocks/>
          </p:cNvCxnSpPr>
          <p:nvPr userDrawn="1"/>
        </p:nvCxnSpPr>
        <p:spPr>
          <a:xfrm>
            <a:off x="203200" y="1297756"/>
            <a:ext cx="18600738" cy="0"/>
          </a:xfrm>
          <a:prstGeom prst="line">
            <a:avLst/>
          </a:prstGeom>
          <a:ln w="25400">
            <a:solidFill>
              <a:srgbClr val="006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D26191C3-7703-A700-6DB0-4D109F7D6304}"/>
              </a:ext>
            </a:extLst>
          </p:cNvPr>
          <p:cNvSpPr txBox="1"/>
          <p:nvPr userDrawn="1"/>
        </p:nvSpPr>
        <p:spPr>
          <a:xfrm>
            <a:off x="132939" y="127897"/>
            <a:ext cx="89918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>
                    <a:lumMod val="50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AKTIONSPLAN FÜ MOBILITÄT, KLIMA- UND LÄRMSCHUTZ</a:t>
            </a:r>
          </a:p>
        </p:txBody>
      </p:sp>
    </p:spTree>
    <p:extLst>
      <p:ext uri="{BB962C8B-B14F-4D97-AF65-F5344CB8AC3E}">
        <p14:creationId xmlns:p14="http://schemas.microsoft.com/office/powerpoint/2010/main" val="3764697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598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741" y="569241"/>
            <a:ext cx="16393657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741" y="2846200"/>
            <a:ext cx="16393657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741" y="9909727"/>
            <a:ext cx="427660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6115" y="9909727"/>
            <a:ext cx="641490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3791" y="9909727"/>
            <a:ext cx="427660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59CF-892B-9A49-BC42-6682ACAD8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50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59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9858733-6696-7C44-5F74-89E0DAE74D6D}"/>
              </a:ext>
            </a:extLst>
          </p:cNvPr>
          <p:cNvSpPr txBox="1"/>
          <p:nvPr/>
        </p:nvSpPr>
        <p:spPr>
          <a:xfrm>
            <a:off x="2662855" y="315071"/>
            <a:ext cx="13681428" cy="8002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600" dirty="0">
                <a:solidFill>
                  <a:srgbClr val="006B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Stärken, Schwächen und Handlungsbedarfe</a:t>
            </a:r>
            <a:br>
              <a:rPr lang="de-DE" sz="2600" dirty="0">
                <a:solidFill>
                  <a:srgbClr val="006B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600" b="1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Maßnahmenset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105B684-29D0-2543-F9EC-B8E29AD74C54}"/>
              </a:ext>
            </a:extLst>
          </p:cNvPr>
          <p:cNvSpPr txBox="1"/>
          <p:nvPr/>
        </p:nvSpPr>
        <p:spPr>
          <a:xfrm>
            <a:off x="13610668" y="665896"/>
            <a:ext cx="51932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400" dirty="0">
                <a:highlight>
                  <a:srgbClr val="C0C0C0"/>
                </a:highlight>
                <a:latin typeface="Calibri" panose="020F0502020204030204" pitchFamily="34" charset="0"/>
              </a:rPr>
              <a:t>Logo Stadt / Gemeinde</a:t>
            </a:r>
            <a:br>
              <a:rPr lang="de-DE" sz="1400" dirty="0">
                <a:highlight>
                  <a:srgbClr val="C0C0C0"/>
                </a:highlight>
                <a:latin typeface="Calibri" panose="020F0502020204030204" pitchFamily="34" charset="0"/>
              </a:rPr>
            </a:br>
            <a:r>
              <a:rPr lang="de-DE" sz="1400" dirty="0">
                <a:highlight>
                  <a:srgbClr val="C0C0C0"/>
                </a:highlight>
                <a:latin typeface="Calibri" panose="020F0502020204030204" pitchFamily="34" charset="0"/>
              </a:rPr>
              <a:t>und ggf. Gutachterbüro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2BEA16B-3D50-DD3D-9E21-54061D69E421}"/>
              </a:ext>
            </a:extLst>
          </p:cNvPr>
          <p:cNvSpPr txBox="1"/>
          <p:nvPr/>
        </p:nvSpPr>
        <p:spPr>
          <a:xfrm>
            <a:off x="203200" y="665896"/>
            <a:ext cx="51932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Name der Stadt / Gemeinde,</a:t>
            </a:r>
            <a:br>
              <a:rPr lang="de-DE" sz="140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ggf. Gutachterbüro</a:t>
            </a:r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78393FA4-5813-C577-3DDC-1EB68BEEAA8F}"/>
              </a:ext>
            </a:extLst>
          </p:cNvPr>
          <p:cNvGrpSpPr/>
          <p:nvPr/>
        </p:nvGrpSpPr>
        <p:grpSpPr>
          <a:xfrm>
            <a:off x="203200" y="1502364"/>
            <a:ext cx="18600738" cy="9020271"/>
            <a:chOff x="203200" y="1502364"/>
            <a:chExt cx="18600738" cy="9020271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D52A61ED-C67E-522A-04E7-EF18C25C0425}"/>
                </a:ext>
              </a:extLst>
            </p:cNvPr>
            <p:cNvSpPr/>
            <p:nvPr/>
          </p:nvSpPr>
          <p:spPr>
            <a:xfrm>
              <a:off x="9659938" y="1502364"/>
              <a:ext cx="9144000" cy="3843542"/>
            </a:xfrm>
            <a:prstGeom prst="rect">
              <a:avLst/>
            </a:prstGeom>
            <a:solidFill>
              <a:srgbClr val="FFF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526" dirty="0"/>
                <a:t> </a:t>
              </a:r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8B8C05CB-DB15-9CBA-259A-0800E3626982}"/>
                </a:ext>
              </a:extLst>
            </p:cNvPr>
            <p:cNvSpPr/>
            <p:nvPr/>
          </p:nvSpPr>
          <p:spPr>
            <a:xfrm>
              <a:off x="203200" y="1502364"/>
              <a:ext cx="9144000" cy="3843540"/>
            </a:xfrm>
            <a:prstGeom prst="rect">
              <a:avLst/>
            </a:prstGeom>
            <a:solidFill>
              <a:srgbClr val="F1F6E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526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A79BAB75-945A-F890-A61F-D2255CCFC155}"/>
                </a:ext>
              </a:extLst>
            </p:cNvPr>
            <p:cNvSpPr/>
            <p:nvPr/>
          </p:nvSpPr>
          <p:spPr>
            <a:xfrm>
              <a:off x="203201" y="5544000"/>
              <a:ext cx="9144000" cy="49697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61E5AF94-413A-7E4B-7F25-BD28092B3C0F}"/>
                </a:ext>
              </a:extLst>
            </p:cNvPr>
            <p:cNvSpPr/>
            <p:nvPr/>
          </p:nvSpPr>
          <p:spPr>
            <a:xfrm>
              <a:off x="9659938" y="7528505"/>
              <a:ext cx="5261134" cy="29941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0447D174-99F6-C523-CBF5-18AADC73C145}"/>
              </a:ext>
            </a:extLst>
          </p:cNvPr>
          <p:cNvSpPr/>
          <p:nvPr/>
        </p:nvSpPr>
        <p:spPr>
          <a:xfrm>
            <a:off x="15080567" y="5544001"/>
            <a:ext cx="3723372" cy="4978634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ggf. Karte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FA708DB-5E03-0D4E-D6EC-474DB74F8E87}"/>
              </a:ext>
            </a:extLst>
          </p:cNvPr>
          <p:cNvSpPr/>
          <p:nvPr/>
        </p:nvSpPr>
        <p:spPr>
          <a:xfrm>
            <a:off x="9659938" y="5543999"/>
            <a:ext cx="2550819" cy="161645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F277839-AA10-F7E2-9AF8-9D80388EBB58}"/>
              </a:ext>
            </a:extLst>
          </p:cNvPr>
          <p:cNvSpPr/>
          <p:nvPr/>
        </p:nvSpPr>
        <p:spPr>
          <a:xfrm>
            <a:off x="12370253" y="5543999"/>
            <a:ext cx="2550819" cy="161645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</a:p>
        </p:txBody>
      </p:sp>
      <p:sp>
        <p:nvSpPr>
          <p:cNvPr id="31" name="Textfeld 62">
            <a:extLst>
              <a:ext uri="{FF2B5EF4-FFF2-40B4-BE49-F238E27FC236}">
                <a16:creationId xmlns:a16="http://schemas.microsoft.com/office/drawing/2014/main" id="{50618F8A-6A5C-FE79-DB71-4B598EB29DDA}"/>
              </a:ext>
            </a:extLst>
          </p:cNvPr>
          <p:cNvSpPr txBox="1"/>
          <p:nvPr/>
        </p:nvSpPr>
        <p:spPr>
          <a:xfrm>
            <a:off x="9688074" y="7252146"/>
            <a:ext cx="180076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Bildunterschrift</a:t>
            </a:r>
          </a:p>
        </p:txBody>
      </p:sp>
      <p:sp>
        <p:nvSpPr>
          <p:cNvPr id="33" name="Textfeld 62">
            <a:extLst>
              <a:ext uri="{FF2B5EF4-FFF2-40B4-BE49-F238E27FC236}">
                <a16:creationId xmlns:a16="http://schemas.microsoft.com/office/drawing/2014/main" id="{79A66F0C-AD27-778B-02C4-094DA06DD478}"/>
              </a:ext>
            </a:extLst>
          </p:cNvPr>
          <p:cNvSpPr txBox="1"/>
          <p:nvPr/>
        </p:nvSpPr>
        <p:spPr>
          <a:xfrm>
            <a:off x="12360935" y="7252146"/>
            <a:ext cx="180076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Bildunterschrift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E673C90-0234-4A7C-508D-B1DC60D8D42A}"/>
              </a:ext>
            </a:extLst>
          </p:cNvPr>
          <p:cNvSpPr txBox="1"/>
          <p:nvPr/>
        </p:nvSpPr>
        <p:spPr>
          <a:xfrm>
            <a:off x="242987" y="1504486"/>
            <a:ext cx="9104213" cy="1884903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 rtlCol="0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Stärken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3FB9358-F94B-A2E4-A497-A6617CAB0E19}"/>
              </a:ext>
            </a:extLst>
          </p:cNvPr>
          <p:cNvSpPr txBox="1"/>
          <p:nvPr/>
        </p:nvSpPr>
        <p:spPr>
          <a:xfrm>
            <a:off x="9659938" y="1504486"/>
            <a:ext cx="9104213" cy="1884903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Ins="144000" bIns="144000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Schwächen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DE" sz="1600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2BA1CEC-2193-F83D-9B00-81234C485CC1}"/>
              </a:ext>
            </a:extLst>
          </p:cNvPr>
          <p:cNvSpPr txBox="1"/>
          <p:nvPr/>
        </p:nvSpPr>
        <p:spPr>
          <a:xfrm>
            <a:off x="203200" y="5543999"/>
            <a:ext cx="9144000" cy="928359"/>
          </a:xfrm>
          <a:prstGeom prst="rect">
            <a:avLst/>
          </a:prstGeom>
          <a:noFill/>
        </p:spPr>
        <p:txBody>
          <a:bodyPr wrap="square" lIns="144000" tIns="144000" rIns="144000" bIns="144000" rtlCol="0">
            <a:spAutoFit/>
          </a:bodyPr>
          <a:lstStyle/>
          <a:p>
            <a:pPr marR="2970">
              <a:lnSpc>
                <a:spcPct val="115000"/>
              </a:lnSpc>
              <a:spcAft>
                <a:spcPts val="780"/>
              </a:spcAft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(Gutachterliche) Einschätzung des </a:t>
            </a:r>
            <a:r>
              <a:rPr lang="de-DE" sz="1600" b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Maßnahmensets in Stadt / Gemeinde </a:t>
            </a:r>
            <a:endParaRPr lang="de-DE" sz="1600" b="1" dirty="0">
              <a:solidFill>
                <a:srgbClr val="FF0000"/>
              </a:solidFill>
              <a:highlight>
                <a:srgbClr val="C0C0C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247"/>
              </a:spcAft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907B2B6-5863-2661-53EF-A78A851902B2}"/>
              </a:ext>
            </a:extLst>
          </p:cNvPr>
          <p:cNvSpPr txBox="1"/>
          <p:nvPr/>
        </p:nvSpPr>
        <p:spPr>
          <a:xfrm>
            <a:off x="9659938" y="7528504"/>
            <a:ext cx="3572271" cy="1328854"/>
          </a:xfrm>
          <a:prstGeom prst="rect">
            <a:avLst/>
          </a:prstGeom>
          <a:noFill/>
        </p:spPr>
        <p:txBody>
          <a:bodyPr wrap="square" lIns="144000" tIns="144000" rIns="144000" bIns="144000" rtlCol="0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Zentrale Handlungsbedarfe</a:t>
            </a:r>
            <a:endParaRPr lang="de-DE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7291" marR="2970" indent="-267291" algn="just">
              <a:lnSpc>
                <a:spcPct val="115000"/>
              </a:lnSpc>
              <a:spcAft>
                <a:spcPts val="78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marR="2970" indent="-267291" algn="just">
              <a:lnSpc>
                <a:spcPct val="115000"/>
              </a:lnSpc>
              <a:spcAft>
                <a:spcPts val="78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354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02624AC686AF4998221DF9F4918A4D" ma:contentTypeVersion="24" ma:contentTypeDescription="Ein neues Dokument erstellen." ma:contentTypeScope="" ma:versionID="a788e8166cbe1f510581a5b5ab370449">
  <xsd:schema xmlns:xsd="http://www.w3.org/2001/XMLSchema" xmlns:xs="http://www.w3.org/2001/XMLSchema" xmlns:p="http://schemas.microsoft.com/office/2006/metadata/properties" xmlns:ns2="a1a5a364-1383-4182-a384-df5fece514f1" xmlns:ns3="d7e33138-9a7b-4804-8578-1f1994622beb" targetNamespace="http://schemas.microsoft.com/office/2006/metadata/properties" ma:root="true" ma:fieldsID="8fccaae8aec9535e13535ec54ce293e1" ns2:_="" ns3:_="">
    <xsd:import namespace="a1a5a364-1383-4182-a384-df5fece514f1"/>
    <xsd:import namespace="d7e33138-9a7b-4804-8578-1f1994622b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Ort" minOccurs="0"/>
                <xsd:element ref="ns2:b111ba36-a5a7-41f0-86f5-2f7bd9cb6b5bCountryOrRegion" minOccurs="0"/>
                <xsd:element ref="ns2:b111ba36-a5a7-41f0-86f5-2f7bd9cb6b5bState" minOccurs="0"/>
                <xsd:element ref="ns2:b111ba36-a5a7-41f0-86f5-2f7bd9cb6b5bCity" minOccurs="0"/>
                <xsd:element ref="ns2:b111ba36-a5a7-41f0-86f5-2f7bd9cb6b5bPostalCode" minOccurs="0"/>
                <xsd:element ref="ns2:b111ba36-a5a7-41f0-86f5-2f7bd9cb6b5bStreet" minOccurs="0"/>
                <xsd:element ref="ns2:b111ba36-a5a7-41f0-86f5-2f7bd9cb6b5bGeoLoc" minOccurs="0"/>
                <xsd:element ref="ns2:b111ba36-a5a7-41f0-86f5-2f7bd9cb6b5b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5a364-1383-4182-a384-df5fece51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2b697949-6187-4b7a-8ba0-9ab880774a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Ort" ma:index="24" nillable="true" ma:displayName="Ort" ma:format="Dropdown" ma:internalName="Ort">
      <xsd:simpleType>
        <xsd:restriction base="dms:Unknown"/>
      </xsd:simpleType>
    </xsd:element>
    <xsd:element name="b111ba36-a5a7-41f0-86f5-2f7bd9cb6b5bCountryOrRegion" ma:index="25" nillable="true" ma:displayName="Ort: Land/Region" ma:internalName="CountryOrRegion" ma:readOnly="true">
      <xsd:simpleType>
        <xsd:restriction base="dms:Text"/>
      </xsd:simpleType>
    </xsd:element>
    <xsd:element name="b111ba36-a5a7-41f0-86f5-2f7bd9cb6b5bState" ma:index="26" nillable="true" ma:displayName="Ort: Bundesland" ma:internalName="State" ma:readOnly="true">
      <xsd:simpleType>
        <xsd:restriction base="dms:Text"/>
      </xsd:simpleType>
    </xsd:element>
    <xsd:element name="b111ba36-a5a7-41f0-86f5-2f7bd9cb6b5bCity" ma:index="27" nillable="true" ma:displayName="Ort: Ort" ma:internalName="City" ma:readOnly="true">
      <xsd:simpleType>
        <xsd:restriction base="dms:Text"/>
      </xsd:simpleType>
    </xsd:element>
    <xsd:element name="b111ba36-a5a7-41f0-86f5-2f7bd9cb6b5bPostalCode" ma:index="28" nillable="true" ma:displayName="Ort: Postleitzahl" ma:internalName="PostalCode" ma:readOnly="true">
      <xsd:simpleType>
        <xsd:restriction base="dms:Text"/>
      </xsd:simpleType>
    </xsd:element>
    <xsd:element name="b111ba36-a5a7-41f0-86f5-2f7bd9cb6b5bStreet" ma:index="29" nillable="true" ma:displayName="Ort: Straße" ma:internalName="Street" ma:readOnly="true">
      <xsd:simpleType>
        <xsd:restriction base="dms:Text"/>
      </xsd:simpleType>
    </xsd:element>
    <xsd:element name="b111ba36-a5a7-41f0-86f5-2f7bd9cb6b5bGeoLoc" ma:index="30" nillable="true" ma:displayName="Ort: Koordinaten" ma:internalName="GeoLoc" ma:readOnly="true">
      <xsd:simpleType>
        <xsd:restriction base="dms:Unknown"/>
      </xsd:simpleType>
    </xsd:element>
    <xsd:element name="b111ba36-a5a7-41f0-86f5-2f7bd9cb6b5bDispName" ma:index="31" nillable="true" ma:displayName="Ort: Name" ma:internalName="DispNa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33138-9a7b-4804-8578-1f1994622b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bdbcf3a-3a52-48ab-a2eb-d2d6f977fa85}" ma:internalName="TaxCatchAll" ma:showField="CatchAllData" ma:web="d7e33138-9a7b-4804-8578-1f1994622b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8DC26-6DF6-44B3-9313-5A4A98F81C2C}"/>
</file>

<file path=customXml/itemProps2.xml><?xml version="1.0" encoding="utf-8"?>
<ds:datastoreItem xmlns:ds="http://schemas.openxmlformats.org/officeDocument/2006/customXml" ds:itemID="{EB487A0D-FC45-4D6E-B31C-7545533DD0E8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60</Words>
  <Application>Microsoft Macintosh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Aktionsplan für Mobilität, Klima- und Lärmschutz Faktenblatt</dc:title>
  <dc:subject/>
  <dc:creator/>
  <cp:keywords/>
  <dc:description/>
  <cp:lastModifiedBy>freischwimmer Werbeagentur GmbH</cp:lastModifiedBy>
  <cp:revision>82</cp:revision>
  <cp:lastPrinted>2023-10-31T11:11:35Z</cp:lastPrinted>
  <dcterms:created xsi:type="dcterms:W3CDTF">2023-04-14T09:26:20Z</dcterms:created>
  <dcterms:modified xsi:type="dcterms:W3CDTF">2023-10-31T13:00:26Z</dcterms:modified>
  <cp:category/>
</cp:coreProperties>
</file>