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813" r:id="rId2"/>
  </p:sldIdLst>
  <p:sldSz cx="7559675" cy="1069181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F3"/>
    <a:srgbClr val="006B9D"/>
    <a:srgbClr val="C0C0C0"/>
    <a:srgbClr val="F1F6E7"/>
    <a:srgbClr val="EDF2E0"/>
    <a:srgbClr val="C0DCA6"/>
    <a:srgbClr val="208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97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6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67112-02A3-49F4-AC6F-D98A20FA3D17}" type="datetimeFigureOut">
              <a:rPr lang="de-DE" smtClean="0"/>
              <a:t>31.10.23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B20CD-43D7-44A8-A066-909259F0F7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40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94236-BB92-401C-8826-214C8858415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29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CC02E7A-AFFD-4C6C-BAE8-8148B5B01FE0}"/>
              </a:ext>
            </a:extLst>
          </p:cNvPr>
          <p:cNvCxnSpPr>
            <a:cxnSpLocks/>
          </p:cNvCxnSpPr>
          <p:nvPr userDrawn="1"/>
        </p:nvCxnSpPr>
        <p:spPr>
          <a:xfrm>
            <a:off x="129695" y="1324920"/>
            <a:ext cx="7300285" cy="0"/>
          </a:xfrm>
          <a:prstGeom prst="line">
            <a:avLst/>
          </a:prstGeom>
          <a:ln w="19050">
            <a:solidFill>
              <a:srgbClr val="006B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D26191C3-7703-A700-6DB0-4D109F7D6304}"/>
              </a:ext>
            </a:extLst>
          </p:cNvPr>
          <p:cNvSpPr txBox="1"/>
          <p:nvPr userDrawn="1"/>
        </p:nvSpPr>
        <p:spPr>
          <a:xfrm>
            <a:off x="52873" y="68522"/>
            <a:ext cx="3576321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>
                    <a:lumMod val="50000"/>
                  </a:schemeClr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AKTIONSPLAN FÜ MOBILITÄT, KLIMA- UND LÄRMSCHUTZ</a:t>
            </a:r>
          </a:p>
        </p:txBody>
      </p:sp>
    </p:spTree>
    <p:extLst>
      <p:ext uri="{BB962C8B-B14F-4D97-AF65-F5344CB8AC3E}">
        <p14:creationId xmlns:p14="http://schemas.microsoft.com/office/powerpoint/2010/main" val="2263142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>
          <p15:clr>
            <a:srgbClr val="FBAE40"/>
          </p15:clr>
        </p15:guide>
        <p15:guide id="2" pos="238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159CF-892B-9A49-BC42-6682ACAD87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33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sldNum="0"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>
          <p15:clr>
            <a:srgbClr val="F26B43"/>
          </p15:clr>
        </p15:guide>
        <p15:guide id="2" pos="23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E9E8FDF8-28BD-8543-6289-37C2A51766A8}"/>
              </a:ext>
            </a:extLst>
          </p:cNvPr>
          <p:cNvGrpSpPr/>
          <p:nvPr/>
        </p:nvGrpSpPr>
        <p:grpSpPr>
          <a:xfrm>
            <a:off x="131080" y="1445944"/>
            <a:ext cx="7300285" cy="9155395"/>
            <a:chOff x="131080" y="1445944"/>
            <a:chExt cx="7300285" cy="9155395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64AE0A15-46ED-EFBE-9277-DCC839E65BD4}"/>
                </a:ext>
              </a:extLst>
            </p:cNvPr>
            <p:cNvSpPr/>
            <p:nvPr/>
          </p:nvSpPr>
          <p:spPr>
            <a:xfrm>
              <a:off x="3848224" y="8524807"/>
              <a:ext cx="3554099" cy="20765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DD62076D-08D8-B4AE-D211-4B873A88554B}"/>
                </a:ext>
              </a:extLst>
            </p:cNvPr>
            <p:cNvSpPr/>
            <p:nvPr/>
          </p:nvSpPr>
          <p:spPr>
            <a:xfrm>
              <a:off x="131080" y="5462443"/>
              <a:ext cx="3576321" cy="51388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D52A61ED-C67E-522A-04E7-EF18C25C0425}"/>
                </a:ext>
              </a:extLst>
            </p:cNvPr>
            <p:cNvSpPr/>
            <p:nvPr/>
          </p:nvSpPr>
          <p:spPr>
            <a:xfrm>
              <a:off x="3855044" y="1445944"/>
              <a:ext cx="3576321" cy="3899169"/>
            </a:xfrm>
            <a:prstGeom prst="rect">
              <a:avLst/>
            </a:prstGeom>
            <a:solidFill>
              <a:srgbClr val="FFF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 </a:t>
              </a:r>
            </a:p>
          </p:txBody>
        </p:sp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8B8C05CB-DB15-9CBA-259A-0800E3626982}"/>
                </a:ext>
              </a:extLst>
            </p:cNvPr>
            <p:cNvSpPr/>
            <p:nvPr/>
          </p:nvSpPr>
          <p:spPr>
            <a:xfrm>
              <a:off x="131080" y="1445945"/>
              <a:ext cx="3576321" cy="3899168"/>
            </a:xfrm>
            <a:prstGeom prst="rect">
              <a:avLst/>
            </a:prstGeom>
            <a:solidFill>
              <a:srgbClr val="F1F6E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333CDD8C-02E2-4781-9D26-33BA6096F007}"/>
              </a:ext>
            </a:extLst>
          </p:cNvPr>
          <p:cNvSpPr txBox="1"/>
          <p:nvPr/>
        </p:nvSpPr>
        <p:spPr>
          <a:xfrm>
            <a:off x="131080" y="1445944"/>
            <a:ext cx="3576321" cy="1127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R="2970" algn="just">
              <a:lnSpc>
                <a:spcPct val="115000"/>
              </a:lnSpc>
              <a:spcAft>
                <a:spcPts val="780"/>
              </a:spcAft>
            </a:pPr>
            <a:r>
              <a:rPr 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Stärken</a:t>
            </a:r>
          </a:p>
          <a:p>
            <a:pPr marL="267291" indent="-267291">
              <a:lnSpc>
                <a:spcPct val="125000"/>
              </a:lnSpc>
              <a:buFontTx/>
              <a:buChar char="+"/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+"/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+"/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+"/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6325600-4099-4066-AF86-9971BCC8AD8D}"/>
              </a:ext>
            </a:extLst>
          </p:cNvPr>
          <p:cNvSpPr txBox="1"/>
          <p:nvPr/>
        </p:nvSpPr>
        <p:spPr>
          <a:xfrm>
            <a:off x="3859094" y="1445944"/>
            <a:ext cx="3572271" cy="112710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2970" algn="just">
              <a:lnSpc>
                <a:spcPct val="115000"/>
              </a:lnSpc>
              <a:spcAft>
                <a:spcPts val="780"/>
              </a:spcAft>
            </a:pPr>
            <a:r>
              <a:rPr 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Schwächen</a:t>
            </a:r>
          </a:p>
          <a:p>
            <a:pPr marL="267291" indent="-267291">
              <a:lnSpc>
                <a:spcPct val="125000"/>
              </a:lnSpc>
              <a:buFontTx/>
              <a:buChar char="-"/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-"/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-"/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indent="-267291">
              <a:lnSpc>
                <a:spcPct val="125000"/>
              </a:lnSpc>
              <a:buFontTx/>
              <a:buChar char="-"/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de-DE" sz="14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9858733-6696-7C44-5F74-89E0DAE74D6D}"/>
              </a:ext>
            </a:extLst>
          </p:cNvPr>
          <p:cNvSpPr txBox="1"/>
          <p:nvPr/>
        </p:nvSpPr>
        <p:spPr>
          <a:xfrm>
            <a:off x="153302" y="406856"/>
            <a:ext cx="7300286" cy="5232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700" dirty="0">
                <a:solidFill>
                  <a:srgbClr val="006B9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Stärken, Schwächen und Handlungsbedarfe</a:t>
            </a:r>
            <a:br>
              <a:rPr lang="de-DE" sz="1700" dirty="0">
                <a:solidFill>
                  <a:srgbClr val="006B9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700" b="1" dirty="0">
                <a:solidFill>
                  <a:srgbClr val="006B9D"/>
                </a:solidFill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Maßnahmenset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8758944-20AD-35A7-AC99-63F640C482A6}"/>
              </a:ext>
            </a:extLst>
          </p:cNvPr>
          <p:cNvSpPr txBox="1"/>
          <p:nvPr/>
        </p:nvSpPr>
        <p:spPr>
          <a:xfrm>
            <a:off x="153302" y="5462443"/>
            <a:ext cx="3576321" cy="70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970">
              <a:lnSpc>
                <a:spcPct val="115000"/>
              </a:lnSpc>
              <a:spcAft>
                <a:spcPts val="780"/>
              </a:spcAft>
            </a:pPr>
            <a:r>
              <a:rPr 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(Gutachterliche) Einschätzung </a:t>
            </a:r>
            <a:r>
              <a:rPr lang="de-DE" sz="1000" b="1">
                <a:latin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de-DE" sz="1000" b="1"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Maßnahmensets </a:t>
            </a:r>
            <a:br>
              <a:rPr lang="de-DE" sz="1000" b="1" dirty="0"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000" b="1" dirty="0"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 Stadt / Gemeinde</a:t>
            </a:r>
            <a:endParaRPr lang="de-DE" sz="1000" b="1" dirty="0">
              <a:solidFill>
                <a:srgbClr val="FF0000"/>
              </a:solidFill>
              <a:highlight>
                <a:srgbClr val="C0C0C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1247"/>
              </a:spcAft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72FFC43-D991-E88F-B7B4-2601058950CE}"/>
              </a:ext>
            </a:extLst>
          </p:cNvPr>
          <p:cNvSpPr txBox="1"/>
          <p:nvPr/>
        </p:nvSpPr>
        <p:spPr>
          <a:xfrm>
            <a:off x="3830052" y="8524808"/>
            <a:ext cx="3572271" cy="818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970" algn="just">
              <a:lnSpc>
                <a:spcPct val="115000"/>
              </a:lnSpc>
              <a:spcAft>
                <a:spcPts val="780"/>
              </a:spcAft>
            </a:pPr>
            <a:r>
              <a:rPr 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Zentrale Handlungsbedarfe</a:t>
            </a:r>
            <a:endParaRPr lang="de-DE" sz="1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7291" marR="2970" indent="-267291" algn="just">
              <a:lnSpc>
                <a:spcPct val="115000"/>
              </a:lnSpc>
              <a:spcAft>
                <a:spcPts val="780"/>
              </a:spcAft>
              <a:buFont typeface="Arial" panose="020B0604020202020204" pitchFamily="34" charset="0"/>
              <a:buChar char="•"/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67291" marR="2970" indent="-267291" algn="just">
              <a:lnSpc>
                <a:spcPct val="115000"/>
              </a:lnSpc>
              <a:spcAft>
                <a:spcPts val="780"/>
              </a:spcAft>
              <a:buFont typeface="Arial" panose="020B0604020202020204" pitchFamily="34" charset="0"/>
              <a:buChar char="•"/>
            </a:pP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1" name="Textfeld 62">
            <a:extLst>
              <a:ext uri="{FF2B5EF4-FFF2-40B4-BE49-F238E27FC236}">
                <a16:creationId xmlns:a16="http://schemas.microsoft.com/office/drawing/2014/main" id="{C4F990DE-FF43-7734-8062-053A30D29251}"/>
              </a:ext>
            </a:extLst>
          </p:cNvPr>
          <p:cNvSpPr txBox="1"/>
          <p:nvPr/>
        </p:nvSpPr>
        <p:spPr>
          <a:xfrm>
            <a:off x="3842437" y="6585626"/>
            <a:ext cx="18007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Bildunterschrift</a:t>
            </a:r>
          </a:p>
        </p:txBody>
      </p:sp>
      <p:sp>
        <p:nvSpPr>
          <p:cNvPr id="15" name="Textfeld 62">
            <a:extLst>
              <a:ext uri="{FF2B5EF4-FFF2-40B4-BE49-F238E27FC236}">
                <a16:creationId xmlns:a16="http://schemas.microsoft.com/office/drawing/2014/main" id="{847208A3-7090-D3A7-568C-696906E57454}"/>
              </a:ext>
            </a:extLst>
          </p:cNvPr>
          <p:cNvSpPr txBox="1"/>
          <p:nvPr/>
        </p:nvSpPr>
        <p:spPr>
          <a:xfrm>
            <a:off x="5715456" y="6585626"/>
            <a:ext cx="180076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" dirty="0">
                <a:latin typeface="Calibri" panose="020F0502020204030204" pitchFamily="34" charset="0"/>
                <a:cs typeface="Calibri" panose="020F0502020204030204" pitchFamily="34" charset="0"/>
              </a:rPr>
              <a:t>Bildunterschrift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675FD324-F68D-0EFE-03CD-362300F46558}"/>
              </a:ext>
            </a:extLst>
          </p:cNvPr>
          <p:cNvSpPr/>
          <p:nvPr/>
        </p:nvSpPr>
        <p:spPr>
          <a:xfrm>
            <a:off x="3848224" y="6790436"/>
            <a:ext cx="3567069" cy="1611883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i="1" dirty="0"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ggf. Karte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AED4C76-E71B-908D-0548-FC8B6CCABB24}"/>
              </a:ext>
            </a:extLst>
          </p:cNvPr>
          <p:cNvSpPr/>
          <p:nvPr/>
        </p:nvSpPr>
        <p:spPr>
          <a:xfrm>
            <a:off x="5721243" y="5455381"/>
            <a:ext cx="1703302" cy="1064145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i="1" dirty="0"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Foto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BEF5E8C-9091-1D12-56DF-1942C71F2AD7}"/>
              </a:ext>
            </a:extLst>
          </p:cNvPr>
          <p:cNvSpPr/>
          <p:nvPr/>
        </p:nvSpPr>
        <p:spPr>
          <a:xfrm>
            <a:off x="3848224" y="5463610"/>
            <a:ext cx="1703302" cy="1064145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i="1" dirty="0"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Foto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105B684-29D0-2543-F9EC-B8E29AD74C54}"/>
              </a:ext>
            </a:extLst>
          </p:cNvPr>
          <p:cNvSpPr txBox="1"/>
          <p:nvPr/>
        </p:nvSpPr>
        <p:spPr>
          <a:xfrm>
            <a:off x="5338812" y="921468"/>
            <a:ext cx="2065510" cy="279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1000" baseline="0" dirty="0">
                <a:highlight>
                  <a:srgbClr val="C0C0C0"/>
                </a:highlight>
                <a:latin typeface="Calibri" panose="020F0502020204030204" pitchFamily="34" charset="0"/>
              </a:rPr>
              <a:t>Logo Stadt / Gemeinde</a:t>
            </a:r>
            <a:br>
              <a:rPr lang="de-DE" sz="1000" baseline="0" dirty="0">
                <a:highlight>
                  <a:srgbClr val="C0C0C0"/>
                </a:highlight>
                <a:latin typeface="Calibri" panose="020F0502020204030204" pitchFamily="34" charset="0"/>
              </a:rPr>
            </a:br>
            <a:r>
              <a:rPr lang="de-DE" sz="1000" baseline="0" dirty="0">
                <a:highlight>
                  <a:srgbClr val="C0C0C0"/>
                </a:highlight>
                <a:latin typeface="Calibri" panose="020F0502020204030204" pitchFamily="34" charset="0"/>
              </a:rPr>
              <a:t>und ggf. Gutachterbüro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2BEA16B-3D50-DD3D-9E21-54061D69E421}"/>
              </a:ext>
            </a:extLst>
          </p:cNvPr>
          <p:cNvSpPr txBox="1"/>
          <p:nvPr/>
        </p:nvSpPr>
        <p:spPr>
          <a:xfrm>
            <a:off x="155353" y="921468"/>
            <a:ext cx="2065510" cy="279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baseline="0" dirty="0">
                <a:solidFill>
                  <a:srgbClr val="006B9D"/>
                </a:solidFill>
                <a:highlight>
                  <a:srgbClr val="C0C0C0"/>
                </a:highlight>
                <a:latin typeface="Calibri" panose="020F0502020204030204" pitchFamily="34" charset="0"/>
              </a:rPr>
              <a:t>Name der Stadt / Gemeinde,</a:t>
            </a:r>
            <a:br>
              <a:rPr lang="de-DE" sz="1000" baseline="0" dirty="0">
                <a:solidFill>
                  <a:srgbClr val="006B9D"/>
                </a:solidFill>
                <a:highlight>
                  <a:srgbClr val="C0C0C0"/>
                </a:highlight>
                <a:latin typeface="Calibri" panose="020F0502020204030204" pitchFamily="34" charset="0"/>
              </a:rPr>
            </a:br>
            <a:r>
              <a:rPr lang="de-DE" sz="1000" baseline="0" dirty="0">
                <a:solidFill>
                  <a:srgbClr val="006B9D"/>
                </a:solidFill>
                <a:highlight>
                  <a:srgbClr val="C0C0C0"/>
                </a:highlight>
                <a:latin typeface="Calibri" panose="020F0502020204030204" pitchFamily="34" charset="0"/>
              </a:rPr>
              <a:t>ggf. Gutachterbüro</a:t>
            </a:r>
          </a:p>
        </p:txBody>
      </p:sp>
    </p:spTree>
    <p:extLst>
      <p:ext uri="{BB962C8B-B14F-4D97-AF65-F5344CB8AC3E}">
        <p14:creationId xmlns:p14="http://schemas.microsoft.com/office/powerpoint/2010/main" val="275354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802624AC686AF4998221DF9F4918A4D" ma:contentTypeVersion="24" ma:contentTypeDescription="Ein neues Dokument erstellen." ma:contentTypeScope="" ma:versionID="a788e8166cbe1f510581a5b5ab370449">
  <xsd:schema xmlns:xsd="http://www.w3.org/2001/XMLSchema" xmlns:xs="http://www.w3.org/2001/XMLSchema" xmlns:p="http://schemas.microsoft.com/office/2006/metadata/properties" xmlns:ns2="a1a5a364-1383-4182-a384-df5fece514f1" xmlns:ns3="d7e33138-9a7b-4804-8578-1f1994622beb" targetNamespace="http://schemas.microsoft.com/office/2006/metadata/properties" ma:root="true" ma:fieldsID="8fccaae8aec9535e13535ec54ce293e1" ns2:_="" ns3:_="">
    <xsd:import namespace="a1a5a364-1383-4182-a384-df5fece514f1"/>
    <xsd:import namespace="d7e33138-9a7b-4804-8578-1f1994622b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Ort" minOccurs="0"/>
                <xsd:element ref="ns2:b111ba36-a5a7-41f0-86f5-2f7bd9cb6b5bCountryOrRegion" minOccurs="0"/>
                <xsd:element ref="ns2:b111ba36-a5a7-41f0-86f5-2f7bd9cb6b5bState" minOccurs="0"/>
                <xsd:element ref="ns2:b111ba36-a5a7-41f0-86f5-2f7bd9cb6b5bCity" minOccurs="0"/>
                <xsd:element ref="ns2:b111ba36-a5a7-41f0-86f5-2f7bd9cb6b5bPostalCode" minOccurs="0"/>
                <xsd:element ref="ns2:b111ba36-a5a7-41f0-86f5-2f7bd9cb6b5bStreet" minOccurs="0"/>
                <xsd:element ref="ns2:b111ba36-a5a7-41f0-86f5-2f7bd9cb6b5bGeoLoc" minOccurs="0"/>
                <xsd:element ref="ns2:b111ba36-a5a7-41f0-86f5-2f7bd9cb6b5bDisp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5a364-1383-4182-a384-df5fece514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2b697949-6187-4b7a-8ba0-9ab880774a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Ort" ma:index="24" nillable="true" ma:displayName="Ort" ma:format="Dropdown" ma:internalName="Ort">
      <xsd:simpleType>
        <xsd:restriction base="dms:Unknown"/>
      </xsd:simpleType>
    </xsd:element>
    <xsd:element name="b111ba36-a5a7-41f0-86f5-2f7bd9cb6b5bCountryOrRegion" ma:index="25" nillable="true" ma:displayName="Ort: Land/Region" ma:internalName="CountryOrRegion" ma:readOnly="true">
      <xsd:simpleType>
        <xsd:restriction base="dms:Text"/>
      </xsd:simpleType>
    </xsd:element>
    <xsd:element name="b111ba36-a5a7-41f0-86f5-2f7bd9cb6b5bState" ma:index="26" nillable="true" ma:displayName="Ort: Bundesland" ma:internalName="State" ma:readOnly="true">
      <xsd:simpleType>
        <xsd:restriction base="dms:Text"/>
      </xsd:simpleType>
    </xsd:element>
    <xsd:element name="b111ba36-a5a7-41f0-86f5-2f7bd9cb6b5bCity" ma:index="27" nillable="true" ma:displayName="Ort: Ort" ma:internalName="City" ma:readOnly="true">
      <xsd:simpleType>
        <xsd:restriction base="dms:Text"/>
      </xsd:simpleType>
    </xsd:element>
    <xsd:element name="b111ba36-a5a7-41f0-86f5-2f7bd9cb6b5bPostalCode" ma:index="28" nillable="true" ma:displayName="Ort: Postleitzahl" ma:internalName="PostalCode" ma:readOnly="true">
      <xsd:simpleType>
        <xsd:restriction base="dms:Text"/>
      </xsd:simpleType>
    </xsd:element>
    <xsd:element name="b111ba36-a5a7-41f0-86f5-2f7bd9cb6b5bStreet" ma:index="29" nillable="true" ma:displayName="Ort: Straße" ma:internalName="Street" ma:readOnly="true">
      <xsd:simpleType>
        <xsd:restriction base="dms:Text"/>
      </xsd:simpleType>
    </xsd:element>
    <xsd:element name="b111ba36-a5a7-41f0-86f5-2f7bd9cb6b5bGeoLoc" ma:index="30" nillable="true" ma:displayName="Ort: Koordinaten" ma:internalName="GeoLoc" ma:readOnly="true">
      <xsd:simpleType>
        <xsd:restriction base="dms:Unknown"/>
      </xsd:simpleType>
    </xsd:element>
    <xsd:element name="b111ba36-a5a7-41f0-86f5-2f7bd9cb6b5bDispName" ma:index="31" nillable="true" ma:displayName="Ort: Name" ma:internalName="DispNa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33138-9a7b-4804-8578-1f1994622b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bdbcf3a-3a52-48ab-a2eb-d2d6f977fa85}" ma:internalName="TaxCatchAll" ma:showField="CatchAllData" ma:web="d7e33138-9a7b-4804-8578-1f1994622b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208959-E940-40B2-91A4-D9166A58C461}"/>
</file>

<file path=customXml/itemProps2.xml><?xml version="1.0" encoding="utf-8"?>
<ds:datastoreItem xmlns:ds="http://schemas.openxmlformats.org/officeDocument/2006/customXml" ds:itemID="{D4DEE1A5-8988-4974-9818-EE0F1A6ACDBF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61</Words>
  <Application>Microsoft Macintosh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Aktionsplan für Mobilität, Klima- und Lärmschutz Faktenblatt</dc:title>
  <dc:subject/>
  <dc:creator/>
  <cp:keywords/>
  <dc:description/>
  <cp:lastModifiedBy>freischwimmer Werbeagentur GmbH</cp:lastModifiedBy>
  <cp:revision>70</cp:revision>
  <cp:lastPrinted>2023-10-31T11:14:41Z</cp:lastPrinted>
  <dcterms:created xsi:type="dcterms:W3CDTF">2023-04-14T09:26:20Z</dcterms:created>
  <dcterms:modified xsi:type="dcterms:W3CDTF">2023-10-31T13:00:09Z</dcterms:modified>
  <cp:category/>
</cp:coreProperties>
</file>